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3" r:id="rId4"/>
    <p:sldId id="31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7" autoAdjust="0"/>
    <p:restoredTop sz="79279"/>
  </p:normalViewPr>
  <p:slideViewPr>
    <p:cSldViewPr snapToGrid="0" snapToObjects="1">
      <p:cViewPr varScale="1">
        <p:scale>
          <a:sx n="74" d="100"/>
          <a:sy n="74" d="100"/>
        </p:scale>
        <p:origin x="212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are the numbers for?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End </a:t>
            </a:r>
            <a:r>
              <a:rPr lang="en-US" dirty="0"/>
              <a:t>the presentation with a concluding </a:t>
            </a:r>
            <a:r>
              <a:rPr lang="en-US" dirty="0" smtClean="0"/>
              <a:t>statement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10.emf"/><Relationship Id="rId8" Type="http://schemas.openxmlformats.org/officeDocument/2006/relationships/image" Target="../media/image11.emf"/><Relationship Id="rId9" Type="http://schemas.openxmlformats.org/officeDocument/2006/relationships/image" Target="../media/image12.emf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video" Target="NULL" TargetMode="External"/><Relationship Id="rId2" Type="http://schemas.microsoft.com/office/2007/relationships/media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Elnaggar</a:t>
            </a:r>
            <a:r>
              <a:rPr lang="en-US" sz="2800" baseline="30000" dirty="0"/>
              <a:t>1</a:t>
            </a:r>
            <a:r>
              <a:rPr lang="en-US" sz="2800" dirty="0"/>
              <a:t>, Jason D. Hiser</a:t>
            </a:r>
            <a:r>
              <a:rPr lang="en-US" sz="2800" baseline="30000" dirty="0"/>
              <a:t>2</a:t>
            </a:r>
            <a:r>
              <a:rPr lang="en-US" sz="2800" dirty="0"/>
              <a:t>, Tony X. Lin</a:t>
            </a:r>
            <a:r>
              <a:rPr lang="en-US" sz="2800" baseline="30000" dirty="0"/>
              <a:t>3</a:t>
            </a:r>
            <a:r>
              <a:rPr lang="en-US" sz="2800" dirty="0"/>
              <a:t>, Anh Nguyen-Tuong</a:t>
            </a:r>
            <a:r>
              <a:rPr lang="en-US" sz="2800" baseline="30000" dirty="0"/>
              <a:t>2</a:t>
            </a:r>
            <a:r>
              <a:rPr lang="en-US" sz="2800" dirty="0"/>
              <a:t>, Michele Co</a:t>
            </a:r>
            <a:r>
              <a:rPr lang="en-US" sz="2800" baseline="30000" dirty="0"/>
              <a:t>2</a:t>
            </a:r>
            <a:r>
              <a:rPr lang="en-US" sz="2800" dirty="0"/>
              <a:t>, Jack W. Davidson</a:t>
            </a:r>
            <a:r>
              <a:rPr lang="en-US" sz="2800" baseline="30000" dirty="0"/>
              <a:t>2</a:t>
            </a:r>
            <a:r>
              <a:rPr lang="en-US" sz="2800" dirty="0"/>
              <a:t>, and Nicola Bezzo</a:t>
            </a:r>
            <a:r>
              <a:rPr lang="en-US" sz="2800" baseline="30000" dirty="0"/>
              <a:t>1,3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C0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C00000"/>
                </a:solidFill>
              </a:rPr>
              <a:t>unsafe performance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55365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14,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2916465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B085D480-A04C-422E-9AA2-8FBC563B74F3}"/>
                  </a:ext>
                </a:extLst>
              </p:cNvPr>
              <p:cNvSpPr txBox="1"/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charset="0"/>
                  <a:buChar char="•"/>
                </a:pPr>
                <a:r>
                  <a:rPr lang="en-US" b="1" dirty="0"/>
                  <a:t>LEMMA: </a:t>
                </a:r>
                <a:r>
                  <a:rPr lang="en-US" dirty="0"/>
                  <a:t>The input û(k) generated by the online adaptive controller algorithm is guaranteed to always drive the system toward safe states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𝑘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+1)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iff</a:t>
                </a:r>
                <a:r>
                  <a:rPr lang="en-US" dirty="0"/>
                  <a:t> the delay is bounded between 0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085D480-A04C-422E-9AA2-8FBC563B74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719" y="4856676"/>
                <a:ext cx="8912561" cy="923330"/>
              </a:xfrm>
              <a:prstGeom prst="rect">
                <a:avLst/>
              </a:prstGeom>
              <a:blipFill>
                <a:blip r:embed="rId5"/>
                <a:stretch>
                  <a:fillRect l="-479" t="-3974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 smtClean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Model Predictive Control </a:t>
            </a:r>
            <a:r>
              <a:rPr lang="en-US" sz="2000" dirty="0" smtClean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Risk analysis</a:t>
            </a:r>
            <a:r>
              <a:rPr lang="en-US" sz="2000" dirty="0" smtClean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 smtClean="0"/>
              <a:t>Computation</a:t>
            </a:r>
            <a:r>
              <a:rPr lang="en-US" sz="2000" dirty="0" smtClean="0"/>
              <a:t> of the </a:t>
            </a:r>
            <a:r>
              <a:rPr lang="en-US" sz="2000" b="1" dirty="0" smtClean="0"/>
              <a:t>adapted controller </a:t>
            </a:r>
            <a:r>
              <a:rPr lang="en-US" sz="2000" dirty="0" smtClean="0"/>
              <a:t>input</a:t>
            </a:r>
            <a:endParaRPr lang="en-US" sz="2000" dirty="0"/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 smtClean="0"/>
              <a:t>with:</a:t>
            </a:r>
            <a:endParaRPr lang="en-US" sz="2000" dirty="0"/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 smtClean="0"/>
              <a:t>The generated </a:t>
            </a:r>
            <a:r>
              <a:rPr lang="en-US" sz="2000" i="1" dirty="0"/>
              <a:t>input </a:t>
            </a:r>
            <a:r>
              <a:rPr lang="en-US" sz="2000" i="1" dirty="0" smtClean="0"/>
              <a:t>           is </a:t>
            </a:r>
            <a:r>
              <a:rPr lang="en-US" sz="2000" i="1" dirty="0"/>
              <a:t>guaranteed to always drive the system toward safe states </a:t>
            </a:r>
            <a:r>
              <a:rPr lang="en-US" sz="2000" i="1" dirty="0" smtClean="0"/>
              <a:t>                </a:t>
            </a:r>
            <a:r>
              <a:rPr lang="en-US" sz="2000" i="1" dirty="0" err="1" smtClean="0"/>
              <a:t>iff</a:t>
            </a:r>
            <a:r>
              <a:rPr lang="en-US" sz="2000" i="1" dirty="0" smtClean="0"/>
              <a:t> </a:t>
            </a:r>
            <a:r>
              <a:rPr lang="en-US" sz="2000" i="1" dirty="0"/>
              <a:t>the delay is bounded between 0 and </a:t>
            </a:r>
            <a:r>
              <a:rPr lang="en-US" sz="2000" i="1" dirty="0" smtClean="0"/>
              <a:t>            </a:t>
            </a:r>
            <a:r>
              <a:rPr lang="en-US" i="1" dirty="0" smtClean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18,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6AB2C35-76B8-498D-9973-0E342D695991}"/>
              </a:ext>
            </a:extLst>
          </p:cNvPr>
          <p:cNvSpPr txBox="1"/>
          <p:nvPr/>
        </p:nvSpPr>
        <p:spPr>
          <a:xfrm>
            <a:off x="238333" y="2812091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pic>
        <p:nvPicPr>
          <p:cNvPr id="2" name="Online Control Adaptation for Safe and Secure Autonomous Vehicle Operations">
            <a:hlinkClick r:id="" action="ppaction://media"/>
            <a:extLst>
              <a:ext uri="{FF2B5EF4-FFF2-40B4-BE49-F238E27FC236}">
                <a16:creationId xmlns:a16="http://schemas.microsoft.com/office/drawing/2014/main" xmlns="" id="{ED35AB83-4EC9-4177-BA8D-06B54C3B4B4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343" end="6993.333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52874" y="3305109"/>
            <a:ext cx="5663652" cy="31858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21" r="1845"/>
          <a:stretch/>
        </p:blipFill>
        <p:spPr>
          <a:xfrm>
            <a:off x="1239088" y="1277635"/>
            <a:ext cx="6177438" cy="1469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5262</TotalTime>
  <Words>292</Words>
  <Application>Microsoft Macintosh PowerPoint</Application>
  <PresentationFormat>On-screen Show (4:3)</PresentationFormat>
  <Paragraphs>43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Cambria Math</vt:lpstr>
      <vt:lpstr>NimbusRomNo9L</vt:lpstr>
      <vt:lpstr>Arial</vt:lpstr>
      <vt:lpstr>Calibri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Nicola Bezzo</cp:lastModifiedBy>
  <cp:revision>163</cp:revision>
  <cp:lastPrinted>2017-07-13T12:44:01Z</cp:lastPrinted>
  <dcterms:created xsi:type="dcterms:W3CDTF">2016-03-30T03:21:55Z</dcterms:created>
  <dcterms:modified xsi:type="dcterms:W3CDTF">2017-07-17T17:19:15Z</dcterms:modified>
</cp:coreProperties>
</file>

<file path=docProps/thumbnail.jpeg>
</file>